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3" r:id="rId5"/>
    <p:sldId id="362" r:id="rId6"/>
    <p:sldId id="374" r:id="rId7"/>
    <p:sldId id="375" r:id="rId8"/>
    <p:sldId id="376" r:id="rId9"/>
    <p:sldId id="381" r:id="rId10"/>
    <p:sldId id="377" r:id="rId11"/>
    <p:sldId id="378" r:id="rId12"/>
    <p:sldId id="379" r:id="rId13"/>
    <p:sldId id="380" r:id="rId14"/>
    <p:sldId id="373" r:id="rId15"/>
  </p:sldIdLst>
  <p:sldSz cx="12192000" cy="6858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pitchFamily="2" charset="0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0D128-4DB5-67B3-7896-477DDB67AA5D}" name="BROWN, Joanne" initials="JB" userId="S::J.Brown@iaea.org::c6f2b18c-6fb6-4834-b8f2-984000fd86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233"/>
    <a:srgbClr val="EEF1F7"/>
    <a:srgbClr val="8ECBF9"/>
    <a:srgbClr val="0069B4"/>
    <a:srgbClr val="FFFFFF"/>
    <a:srgbClr val="003563"/>
    <a:srgbClr val="ED692E"/>
    <a:srgbClr val="C8B485"/>
    <a:srgbClr val="B9222D"/>
    <a:srgbClr val="413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395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>
        <p:guide orient="horz" pos="912"/>
        <p:guide pos="5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0B534-2FF8-4672-1B1C-51A48ED34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88AFC-9850-FB06-67A0-B140F1D96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D30C-EF2E-1A42-877F-103720B84717}" type="datetimeFigureOut">
              <a:rPr lang="en-GB" smtClean="0">
                <a:latin typeface="Roboto" panose="02000000000000000000" pitchFamily="2" charset="0"/>
              </a:rPr>
              <a:t>2025-04-25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802D-EE6B-33A2-5ED5-9F8D8A509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F5DF5-6EC4-31B8-4985-8E1FCD4A4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79FE-353A-7A4F-B772-DC23E73778CA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62FD6F27-D7D2-DA46-8DC4-D58D6C2844CB}" type="datetimeFigureOut">
              <a:rPr lang="en-GB" noProof="0" smtClean="0"/>
              <a:pPr/>
              <a:t>2025-04-25</a:t>
            </a:fld>
            <a:endParaRPr lang="en-GB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B722F73-D059-D843-9C15-869AB0056D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52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22F73-D059-D843-9C15-869AB0056DD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35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Sim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026739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26739" y="4262023"/>
            <a:ext cx="3960042" cy="50180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7D4C520-19F4-857E-E60A-9B95424E0C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1026739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</p:spTree>
    <p:extLst>
      <p:ext uri="{BB962C8B-B14F-4D97-AF65-F5344CB8AC3E}">
        <p14:creationId xmlns:p14="http://schemas.microsoft.com/office/powerpoint/2010/main" val="268593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1019FE-CF9B-CB01-5AC1-DBFAF68BAD27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1919139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17BB3A52-50E5-E4EA-DF6D-53A4FDE52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8B3AE43D-C5BD-DB84-09C0-0876E28BC1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Speakers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F61DAB39-6CCD-B4A9-3E43-ACC7B252F8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1624938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4CA93C2-BE5A-C513-A9A3-6841BA24E6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1624938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E733E84-D679-2932-2818-D7E6E183286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5123892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80CF9B3-4B21-001C-D299-A61D311B7C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4829691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E5AF96-7119-DD80-9569-E363A7A9EC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4829691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703EFF7-A7E8-2ECE-AF76-CEE875F433A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9" hasCustomPrompt="1"/>
          </p:nvPr>
        </p:nvSpPr>
        <p:spPr>
          <a:xfrm>
            <a:off x="8324292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B548AFC-3F8F-AF0F-A319-37E1B108EB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8030091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D3234CD-116C-AD94-7D4D-B9DA46BFDD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8030091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2B527-5400-3126-363C-612E4DFA2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DE522B-266A-CCEC-163B-F8805063B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3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6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3663C252-4545-7EC7-3C36-C2B6724B2D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37314" y="0"/>
            <a:ext cx="7554686" cy="6858000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29A17EAF-0F9C-6487-CFAC-3E4B463F5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4BBFE0B9-2389-CA48-B995-5C0A65B7C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3190904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Programme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87F3AE7-55C1-5E16-06E6-3EC539DDB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191" y="1588272"/>
            <a:ext cx="3163576" cy="4492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DA2718B-C513-74BD-0DD6-002ABFFCF5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9986" y="125308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0BFCFAAF-5212-63C2-F964-12FFAF0E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89985" y="85417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50E95B4-B395-52B8-7C74-C771785CE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89986" y="233444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E5AB873C-088C-896D-01FB-092B34265B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9985" y="193553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2288331C-3891-E9EF-27E6-C560972626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89986" y="3425408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4A9E4F9-5E1F-0A6E-3846-49F4878C66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9985" y="3026501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748EC1F4-5805-B9CD-8291-4C03516C76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89986" y="4516180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2DE445D-EA44-529D-C62C-BF3A6F27F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89985" y="4117273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13C43B31-7CFE-7F40-87EE-4A641F08ED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89986" y="561447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id="{93DE7127-7464-75F4-CF5F-DA9A4746CD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89985" y="521556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C08C770-0D27-C829-48B2-FB77F4B019A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54293" y="125308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B38FA0-909B-3F1C-B9BE-C711CEE3F0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754292" y="85417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E46D68D-5EC1-7D34-1E61-016F175301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54293" y="233444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D45FE1B4-D5CF-4CEB-3345-595EFEBE3B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54292" y="193553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5" name="Text Placeholder 15">
            <a:extLst>
              <a:ext uri="{FF2B5EF4-FFF2-40B4-BE49-F238E27FC236}">
                <a16:creationId xmlns:a16="http://schemas.microsoft.com/office/drawing/2014/main" id="{15B325E4-9F9B-FC47-EE9B-B65E12784B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54293" y="3425408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8585BE73-68C9-AF86-8CDE-D777135D43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54292" y="3026501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BC1274BA-D983-12DE-F48B-CAD1D1102F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54293" y="4516180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8" name="Text Placeholder 15">
            <a:extLst>
              <a:ext uri="{FF2B5EF4-FFF2-40B4-BE49-F238E27FC236}">
                <a16:creationId xmlns:a16="http://schemas.microsoft.com/office/drawing/2014/main" id="{DFB0F8B4-CED4-02E7-410F-D5A799A7AD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54292" y="4117273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B200EBF4-5AC7-11D9-C7B1-396FA2C9B5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54293" y="561447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0" name="Text Placeholder 15">
            <a:extLst>
              <a:ext uri="{FF2B5EF4-FFF2-40B4-BE49-F238E27FC236}">
                <a16:creationId xmlns:a16="http://schemas.microsoft.com/office/drawing/2014/main" id="{F58A849D-AAD0-3411-1CCD-58F85380AF3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54292" y="521556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0CF3C-2273-D9B0-E032-60C2915E32A3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0511F-FC61-A0AC-F473-6E2B861D3389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98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662C650-C8A9-0E29-2856-6D5A54A277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34A786FE-DAA2-F077-5F10-B96F05BD48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C0E9E-D26C-9CFC-C953-EE1089BFA8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B059F-A37B-B0A6-171A-EE3962F385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3BB30F39-7259-494B-92D5-3B8F42EE2288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597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5">
            <a:extLst>
              <a:ext uri="{FF2B5EF4-FFF2-40B4-BE49-F238E27FC236}">
                <a16:creationId xmlns:a16="http://schemas.microsoft.com/office/drawing/2014/main" id="{468FC154-660E-8C5D-1E93-436C387D47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5" name="Picture 4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55E44E0D-E4D1-0623-D204-633AD0B73C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C5D33-4766-71C5-891E-673493247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A031-9513-E380-3C85-221FCA07F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3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grey background">
    <p:bg>
      <p:bgPr>
        <a:solidFill>
          <a:srgbClr val="EE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A98567C8-C110-569F-0410-AEBF994942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Picture 3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8B08E9F2-ED85-F0A4-93A3-B1B5C863E4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338CD-7623-B8A9-7B37-262D35D45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8182F-E36E-A309-4212-69C1030636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60B473-209C-D9F0-6BDA-8434B98045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B6C61402-1054-CFBE-0134-2D1654F6A5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EA714C2-D21D-7059-49D8-B742BDCDB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5799882" cy="4499660"/>
          </a:xfrm>
          <a:prstGeom prst="rect">
            <a:avLst/>
          </a:prstGeom>
        </p:spPr>
        <p:txBody>
          <a:bodyPr lIns="0" tIns="0" rIns="0" bIns="0"/>
          <a:lstStyle>
            <a:lvl1pPr marL="342900" indent="-342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A1C-95F2-4978-3CD3-42DF3602C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233A-9F79-C811-C343-05DEE5BF20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3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697BBFE3-EBC4-060C-FCB8-F667D11833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4647B-F554-3363-C26C-CFB667B88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A8C1F-8E73-D238-8BD4-E50C0BD58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0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131043-360E-FCA5-9322-F00EB78240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161280"/>
            <a:ext cx="12192000" cy="169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635365"/>
            <a:ext cx="4106362" cy="558727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245052" dist="37662" dir="3840000" algn="ctr" rotWithShape="0">
              <a:srgbClr val="000000">
                <a:alpha val="19611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697BBFE3-EBC4-060C-FCB8-F667D11833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3229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42291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B0EA779-CDEB-9B44-B999-742B6DB750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8985" y="5498122"/>
            <a:ext cx="5765015" cy="104167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Add useful resources here, such as links or an explanation of the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18C4B-06B1-292D-95D1-9D08ED5BAC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8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131043-360E-FCA5-9322-F00EB78240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161280"/>
            <a:ext cx="12192000" cy="1696720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9FE0D-2216-FCE6-642E-C075129D01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777046" y="0"/>
            <a:ext cx="24149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643446" y="635365"/>
            <a:ext cx="3979594" cy="558727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245052" dist="37662" dir="3840000" algn="ctr" rotWithShape="0">
              <a:srgbClr val="000000">
                <a:alpha val="19611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697BBFE3-EBC4-060C-FCB8-F667D11833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3229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42291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F671248-629D-CEF8-F01F-488ABE4640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8985" y="5498122"/>
            <a:ext cx="5765015" cy="104167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Add useful resources here, such as links or an explanation of the picture.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B3823-8F67-43D1-40F7-4BFA26541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0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8">
            <a:extLst>
              <a:ext uri="{FF2B5EF4-FFF2-40B4-BE49-F238E27FC236}">
                <a16:creationId xmlns:a16="http://schemas.microsoft.com/office/drawing/2014/main" id="{1DB3B5BF-B4AC-CF81-9626-12011A03E1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E7AE2330-AD44-1F29-B58E-FE87062996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81416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178D0FF7-D64D-98BC-68D2-FFD8425F3A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520401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DD40AB1-DEEE-4AC1-6661-F5553C8F0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5531459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AB87F-64EA-8655-F3CC-A1E2DD3C5E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1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1026738" y="43858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8" y="45633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8" y="55129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8" y="1476531"/>
            <a:ext cx="5864392" cy="15036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1" y="32110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146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small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A785F4-C2D7-044E-4078-42C2F41A1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331425" y="1605588"/>
            <a:ext cx="3982337" cy="435350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C274B8-BFB3-7407-83DC-2FD23778B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9829A86A-D5CB-AD23-4039-EDEB9839F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10AB46F-361C-3EB3-82D6-A7D6C25891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5799882" cy="4499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33C866-7524-3D0D-CB2A-CD62200BB6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868F6C-4079-84E2-C733-1E2279AF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small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611D231C-C35A-E142-6369-B4D6C36F47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331425" y="1605588"/>
            <a:ext cx="3982337" cy="435350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68E537-C5FD-39E0-EAFB-3C7055506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F8CB0A34-6A0C-877E-30C2-203436F2A7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64A298B-71D8-24C5-A953-D9D2B601D4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52568-75CD-47E1-7202-9D1EF5E02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AC09D4-A6E1-9C50-0908-4FF67FFFD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63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A785F4-C2D7-044E-4078-42C2F41A1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3998563"/>
            <a:ext cx="12192000" cy="28594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Rettangolo 5">
            <a:extLst>
              <a:ext uri="{FF2B5EF4-FFF2-40B4-BE49-F238E27FC236}">
                <a16:creationId xmlns:a16="http://schemas.microsoft.com/office/drawing/2014/main" id="{016BA0C5-0D7F-BFC1-91CD-D11147E118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29">
            <a:extLst>
              <a:ext uri="{FF2B5EF4-FFF2-40B4-BE49-F238E27FC236}">
                <a16:creationId xmlns:a16="http://schemas.microsoft.com/office/drawing/2014/main" id="{68DFB2A9-53D4-8EFC-1C37-7C2D3548E0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7135F8CB-71AC-C946-FCBB-E34A144BF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10556938" cy="19601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5C07-2B93-5417-D2FC-E162B6A1F5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B998A4F0-20DD-E673-ECA9-D13ED2D5C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3998563"/>
            <a:ext cx="12192000" cy="28594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0A824760-70E9-F665-761B-910AC1770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itle 29">
            <a:extLst>
              <a:ext uri="{FF2B5EF4-FFF2-40B4-BE49-F238E27FC236}">
                <a16:creationId xmlns:a16="http://schemas.microsoft.com/office/drawing/2014/main" id="{AD1849D8-525F-DE98-DF67-187926821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A527522-6B7A-0A1D-562E-4E096BC62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10522224" cy="2037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32B4-5019-8F6A-49EC-E499172C1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28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6096000" y="1486971"/>
            <a:ext cx="6096000" cy="273014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4217114"/>
            <a:ext cx="6096000" cy="26408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7A2C5FE3-3A7D-BE65-237C-E2A495D122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8987" y="1689991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965347" y="4375506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8" name="Rettangolo 19">
            <a:extLst>
              <a:ext uri="{FF2B5EF4-FFF2-40B4-BE49-F238E27FC236}">
                <a16:creationId xmlns:a16="http://schemas.microsoft.com/office/drawing/2014/main" id="{2909B427-FF76-AB37-40BA-E5DB2E0EA3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BD8B80C6-8D7B-32C7-5FCF-D3BA2F582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29">
            <a:extLst>
              <a:ext uri="{FF2B5EF4-FFF2-40B4-BE49-F238E27FC236}">
                <a16:creationId xmlns:a16="http://schemas.microsoft.com/office/drawing/2014/main" id="{719B91B8-F728-3740-3C4E-1C7A2A7F8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012C5-03DD-175B-2852-2AC7C2B308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115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7A2C5FE3-3A7D-BE65-237C-E2A495D122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6487" y="586740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965347" y="4015740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8ADB3-4B01-DD0D-5D6E-9E4A3E0810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65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8127600" y="1486971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346830" y="4438898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8" name="Rettangolo 19">
            <a:extLst>
              <a:ext uri="{FF2B5EF4-FFF2-40B4-BE49-F238E27FC236}">
                <a16:creationId xmlns:a16="http://schemas.microsoft.com/office/drawing/2014/main" id="{2909B427-FF76-AB37-40BA-E5DB2E0EA3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BD8B80C6-8D7B-32C7-5FCF-D3BA2F582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29">
            <a:extLst>
              <a:ext uri="{FF2B5EF4-FFF2-40B4-BE49-F238E27FC236}">
                <a16:creationId xmlns:a16="http://schemas.microsoft.com/office/drawing/2014/main" id="{719B91B8-F728-3740-3C4E-1C7A2A7F8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1B483947-7717-F47F-4CF6-E2A2A5C89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4064401" y="4172571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30CCAB7-84B2-0FCF-4374-2FA5EC8771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223941" y="4438897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3B0F4E01-FC82-321B-E759-821FA621EA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0" y="1486970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6515FA5-AAED-F9B0-E309-7B0F9CCB0A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282247" y="1754215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ABE8-3E7B-03DB-2D5B-4F7AFCB276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547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-1" y="3429000"/>
            <a:ext cx="4052712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DE1134E-01A9-BEDC-1B93-3FC0FCCC5A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4052807" y="0"/>
            <a:ext cx="4076054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36FAAB90-4BFC-E3A3-2DE3-2C50177EF8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8139289" y="3429000"/>
            <a:ext cx="40527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BB4F84-C3EB-2DE7-682D-62B94F745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503696" y="586740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E2F8E3ED-B75B-258C-3B24-DCF2AEE1E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8633460" y="586739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1006461-ADA8-59B9-04FF-CC0AEA93A6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564251" y="3977640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74085-22CD-219C-43E2-9AF62816CB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2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4172400"/>
            <a:ext cx="306324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694F22-3141-196F-ADE1-CAC196D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3063240" y="1474616"/>
            <a:ext cx="303276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E3742A0C-A8D2-E77C-937E-ACAA2ADB6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096000" y="4172400"/>
            <a:ext cx="306324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1821D268-C4C8-891E-803C-B88212CF81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159240" y="1474616"/>
            <a:ext cx="303276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B6DBAAB-BB60-ACBD-F358-0A4A9952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350743" y="1505333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1EF1C8D-2E30-6C53-6181-ED35DF3D37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477444" y="1505333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C13E9A9B-9B9B-F9FF-8005-0A86AC3AB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416522" y="41969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CB34566E-99B0-DBCE-5EA3-8CBA0DE15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9507665" y="41969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2" name="Rettangolo 19">
            <a:extLst>
              <a:ext uri="{FF2B5EF4-FFF2-40B4-BE49-F238E27FC236}">
                <a16:creationId xmlns:a16="http://schemas.microsoft.com/office/drawing/2014/main" id="{E9698FEE-142A-B8A7-993E-4B53C13728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69AB0F86-7D0E-36A7-083D-65F52169B7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itle 29">
            <a:extLst>
              <a:ext uri="{FF2B5EF4-FFF2-40B4-BE49-F238E27FC236}">
                <a16:creationId xmlns:a16="http://schemas.microsoft.com/office/drawing/2014/main" id="{C4C05A18-6DF7-FAC6-4D55-50F4471C9F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344B98-CBCD-BB6B-2986-223A0D861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1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3429000"/>
            <a:ext cx="306324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694F22-3141-196F-ADE1-CAC196D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3063240" y="0"/>
            <a:ext cx="303276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E3742A0C-A8D2-E77C-937E-ACAA2ADB6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096000" y="3429000"/>
            <a:ext cx="306324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1821D268-C4C8-891E-803C-B88212CF81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159240" y="0"/>
            <a:ext cx="303276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B6DBAAB-BB60-ACBD-F358-0A4A9952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12147" y="4343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1EF1C8D-2E30-6C53-6181-ED35DF3D37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508147" y="4343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C13E9A9B-9B9B-F9FF-8005-0A86AC3AB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421380" y="384048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CB34566E-99B0-DBCE-5EA3-8CBA0DE15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9517380" y="384048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9A1C-AE9C-17EC-3ADD-E59A61E922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3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- Custom image - vertic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/>
          </p:cNvCxnSpPr>
          <p:nvPr userDrawn="1"/>
        </p:nvCxnSpPr>
        <p:spPr>
          <a:xfrm>
            <a:off x="1026738" y="43858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8" y="1476531"/>
            <a:ext cx="5864392" cy="15036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3F6C51-2DA1-F063-A957-D06B18D1BD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8" y="45633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80CC83D-ED25-C71C-AB29-79F8CDB64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8" y="55129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B7229B8D-7348-9B77-A7F2-49573E415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5530" y="0"/>
            <a:ext cx="4386470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125B140-0C47-03CC-786E-2DFAC85AEC6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12" name="Rettangolo 5">
            <a:extLst>
              <a:ext uri="{FF2B5EF4-FFF2-40B4-BE49-F238E27FC236}">
                <a16:creationId xmlns:a16="http://schemas.microsoft.com/office/drawing/2014/main" id="{A3591069-EB63-97AB-8638-B4DEFFD61FB4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0258F6-B5DD-B72A-0921-9C4E38F82E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1" y="32110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613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E2AB63E9-B8DC-15C8-5EE6-6DF79A4DD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452624" y="0"/>
            <a:ext cx="3739376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FFBBBCFA-4E6E-6710-ABF3-431DE5C67F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B3663E5A-C780-EF7D-1F8E-DDE1CD446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72733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0F6F861-A1EF-439E-798C-7E09DD904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840189" y="1588273"/>
            <a:ext cx="7270139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1319-721A-016A-4E78-79FB5D88D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7F91D0-DA85-ED9E-183E-DC37833411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5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E2AB63E9-B8DC-15C8-5EE6-6DF79A4DD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53358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1112C3B9-96DA-1213-B499-7B33167D2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9633088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B9A7CD39-8F01-EC38-A1E0-E9A3AC07D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9633088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9FF97C5-B3C8-D522-6AA1-885D5671A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7070568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A40EA8D8-431A-A1D3-FF7A-71AEA99A4A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7070568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44A8197F-4F57-8D0A-97F1-460BC6F05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4522031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AFC42482-BA80-B86C-26B2-54CA193152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4522031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D827A793-34EA-466C-FC9B-969379DD94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55F3B724-B102-F403-F56B-3E8DF6109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3131230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FBF0A4A-3B44-310B-F871-F37289CC4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9" y="1588624"/>
            <a:ext cx="3131230" cy="4431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F97E4-9CE6-33D4-D335-E32D6446C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05430-678B-5946-0ADD-806276F8D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5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9">
            <a:extLst>
              <a:ext uri="{FF2B5EF4-FFF2-40B4-BE49-F238E27FC236}">
                <a16:creationId xmlns:a16="http://schemas.microsoft.com/office/drawing/2014/main" id="{A132C46B-02FD-A43A-094F-8C78AA9603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452624" y="0"/>
            <a:ext cx="3739376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BFBCD2B1-6BEF-0235-BE70-A8CD748917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6320" y="1088967"/>
            <a:ext cx="6217920" cy="379060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84C132FD-360C-52E9-714D-E113ABF525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13BB7AFB-62EC-57E2-9ECC-EE05A5A8E7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3131230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5C0AE79-5055-A505-E930-008E51F68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838986" y="1588625"/>
            <a:ext cx="3149921" cy="448040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1328A-4EE8-EA26-E0D3-30ACA854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42E4D-D163-0412-AC5F-083FB07342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29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5">
            <a:extLst>
              <a:ext uri="{FF2B5EF4-FFF2-40B4-BE49-F238E27FC236}">
                <a16:creationId xmlns:a16="http://schemas.microsoft.com/office/drawing/2014/main" id="{FFBBBCFA-4E6E-6710-ABF3-431DE5C67F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F29FA56A-669F-ED51-B15C-E955E06A79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838962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29">
            <a:extLst>
              <a:ext uri="{FF2B5EF4-FFF2-40B4-BE49-F238E27FC236}">
                <a16:creationId xmlns:a16="http://schemas.microsoft.com/office/drawing/2014/main" id="{0C9C4CBC-131E-7481-9A92-A614A7434A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DDD2960-AEA9-DB5A-9629-F9B544126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 hasCustomPrompt="1"/>
          </p:nvPr>
        </p:nvSpPr>
        <p:spPr>
          <a:xfrm>
            <a:off x="838712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47" name="Segnaposto immagine 2">
            <a:extLst>
              <a:ext uri="{FF2B5EF4-FFF2-40B4-BE49-F238E27FC236}">
                <a16:creationId xmlns:a16="http://schemas.microsoft.com/office/drawing/2014/main" id="{63B5DBF7-2096-37E1-F21D-1C0F03F6FA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3"/>
          </p:nvPr>
        </p:nvSpPr>
        <p:spPr>
          <a:xfrm>
            <a:off x="838962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4703EF1-A9FB-15A0-088D-2D14863EA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3" hasCustomPrompt="1"/>
          </p:nvPr>
        </p:nvSpPr>
        <p:spPr>
          <a:xfrm>
            <a:off x="838712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400AC11F-4B93-CA44-A933-F46AF6AF47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4"/>
          </p:nvPr>
        </p:nvSpPr>
        <p:spPr>
          <a:xfrm>
            <a:off x="3045502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EF1337-48A8-BDC4-5F28-AA351D95AA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5" hasCustomPrompt="1"/>
          </p:nvPr>
        </p:nvSpPr>
        <p:spPr>
          <a:xfrm>
            <a:off x="3045252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0CE99342-2959-63B8-6571-D89D8FF22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6"/>
          </p:nvPr>
        </p:nvSpPr>
        <p:spPr>
          <a:xfrm>
            <a:off x="3045502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90FF5F7-B4FB-9A2A-10B0-7D774165AC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7" hasCustomPrompt="1"/>
          </p:nvPr>
        </p:nvSpPr>
        <p:spPr>
          <a:xfrm>
            <a:off x="3045252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59C99BC8-7A20-3573-D1B7-4C9DE9EE2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8"/>
          </p:nvPr>
        </p:nvSpPr>
        <p:spPr>
          <a:xfrm>
            <a:off x="5265338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1A08AE8-FD4B-54FB-43C2-822A75379D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9" hasCustomPrompt="1"/>
          </p:nvPr>
        </p:nvSpPr>
        <p:spPr>
          <a:xfrm>
            <a:off x="5265088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281F5435-EA84-44BC-C769-036D3A36F7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0"/>
          </p:nvPr>
        </p:nvSpPr>
        <p:spPr>
          <a:xfrm>
            <a:off x="5265338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7D6802E-1BE5-2A0A-B01B-E20C6BAC4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1" hasCustomPrompt="1"/>
          </p:nvPr>
        </p:nvSpPr>
        <p:spPr>
          <a:xfrm>
            <a:off x="5265088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098C5A45-9358-588F-69AE-90A1EE7FB7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2"/>
          </p:nvPr>
        </p:nvSpPr>
        <p:spPr>
          <a:xfrm>
            <a:off x="7482590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6DE390-7F08-D787-91A0-94CBA6513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3" hasCustomPrompt="1"/>
          </p:nvPr>
        </p:nvSpPr>
        <p:spPr>
          <a:xfrm>
            <a:off x="7482340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76A073D6-A3EC-E2BE-7BD8-93AD228C20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4"/>
          </p:nvPr>
        </p:nvSpPr>
        <p:spPr>
          <a:xfrm>
            <a:off x="7482590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Segnaposto immagine 2">
            <a:extLst>
              <a:ext uri="{FF2B5EF4-FFF2-40B4-BE49-F238E27FC236}">
                <a16:creationId xmlns:a16="http://schemas.microsoft.com/office/drawing/2014/main" id="{D5E4085D-250A-8808-8039-CB3B1573CF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5"/>
          </p:nvPr>
        </p:nvSpPr>
        <p:spPr>
          <a:xfrm>
            <a:off x="9689130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56690EC-53F8-771F-BB71-DCABE0E4B2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6" hasCustomPrompt="1"/>
          </p:nvPr>
        </p:nvSpPr>
        <p:spPr>
          <a:xfrm>
            <a:off x="9688880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0" name="Segnaposto immagine 2">
            <a:extLst>
              <a:ext uri="{FF2B5EF4-FFF2-40B4-BE49-F238E27FC236}">
                <a16:creationId xmlns:a16="http://schemas.microsoft.com/office/drawing/2014/main" id="{B8168A17-D185-A0E6-5471-08D6A5977D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7"/>
          </p:nvPr>
        </p:nvSpPr>
        <p:spPr>
          <a:xfrm>
            <a:off x="9689130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4D30AAA-9030-AC8E-895B-1367E088F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8" hasCustomPrompt="1"/>
          </p:nvPr>
        </p:nvSpPr>
        <p:spPr>
          <a:xfrm>
            <a:off x="7482590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4A6C876-4F40-C3B9-C6DC-CF43EB1413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9" hasCustomPrompt="1"/>
          </p:nvPr>
        </p:nvSpPr>
        <p:spPr>
          <a:xfrm>
            <a:off x="9702426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C53EA9-1CD6-27FD-362E-09D01B2A59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7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4">
            <a:extLst>
              <a:ext uri="{FF2B5EF4-FFF2-40B4-BE49-F238E27FC236}">
                <a16:creationId xmlns:a16="http://schemas.microsoft.com/office/drawing/2014/main" id="{D534009C-AD33-B516-0716-CF4063CE11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44886" y="2348735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FB96D37B-6FD7-18A0-2481-3C57C7B39C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46487" y="1813302"/>
            <a:ext cx="4376442" cy="38005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Your Subtitle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D68FE87-596F-FF75-5FB5-2BB3EECCA8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4400" y="2348735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7390033C-58E7-E00D-FFEE-8EE5EDAF8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6096001" y="1813302"/>
            <a:ext cx="4376442" cy="38005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Your Subtitle</a:t>
            </a:r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0C086A40-72E1-4E37-1DAC-B5C354888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1128248" y="0"/>
            <a:ext cx="106375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D30AD1AF-C932-412F-27CF-62031645AC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FE329E0F-282A-6770-5CA8-D7A45BEB6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964144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DF3EB22-C86E-60E3-B78E-3099EBFF4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829518" y="2546566"/>
            <a:ext cx="4406509" cy="370183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FB964C9-9AB2-6035-D2BD-44CB7C8ACF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6096001" y="2546566"/>
            <a:ext cx="4406509" cy="370183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F78D9-B492-51FE-98EB-3FADE9E89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2DDA6-5272-CF2B-6354-2D091C66D4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60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75D5424A-210E-CBAE-6DD2-6B4583EA0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1128248" y="0"/>
            <a:ext cx="106375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3781F7DB-DB30-1428-BE20-6166C79044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44886" y="2348735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32C21D0D-F5C1-F201-8E99-DDD1508F09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46486" y="1684420"/>
            <a:ext cx="4377521" cy="5089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Subtitle</a:t>
            </a:r>
          </a:p>
        </p:txBody>
      </p:sp>
      <p:sp>
        <p:nvSpPr>
          <p:cNvPr id="13" name="Rettangolo 5">
            <a:extLst>
              <a:ext uri="{FF2B5EF4-FFF2-40B4-BE49-F238E27FC236}">
                <a16:creationId xmlns:a16="http://schemas.microsoft.com/office/drawing/2014/main" id="{77EA5F8C-B7F9-BEF2-8205-1C598D9377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33233"/>
              </a:solidFill>
            </a:endParaRPr>
          </a:p>
        </p:txBody>
      </p:sp>
      <p:cxnSp>
        <p:nvCxnSpPr>
          <p:cNvPr id="14" name="Connettore 1 4">
            <a:extLst>
              <a:ext uri="{FF2B5EF4-FFF2-40B4-BE49-F238E27FC236}">
                <a16:creationId xmlns:a16="http://schemas.microsoft.com/office/drawing/2014/main" id="{C2349201-1CCB-85B9-6692-7955892A45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4400" y="2348735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9">
            <a:extLst>
              <a:ext uri="{FF2B5EF4-FFF2-40B4-BE49-F238E27FC236}">
                <a16:creationId xmlns:a16="http://schemas.microsoft.com/office/drawing/2014/main" id="{B695D6E0-D7BE-C76C-4EF3-147A80CD4C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005476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0F3B89-75C5-59E7-EFA4-31C1DC831B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096000" y="1684420"/>
            <a:ext cx="4377521" cy="5089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Subtitle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2E2503-9B1E-2C89-232C-1DE7CBC45A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838987" y="2542430"/>
            <a:ext cx="4375866" cy="37072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9F65712-09DA-F4BD-20FE-6340E8F82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094400" y="2542430"/>
            <a:ext cx="4375866" cy="37072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3B68DD-F7FD-AF3F-0028-FA7E248E3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FB14B1-38F8-90DE-E9E9-8CBD16A4B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714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6E1A14B-5ADC-FF1B-FAB9-7F4C6A18B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63" y="2722917"/>
            <a:ext cx="2683630" cy="2332694"/>
          </a:xfrm>
          <a:prstGeom prst="rect">
            <a:avLst/>
          </a:prstGeom>
        </p:spPr>
      </p:pic>
      <p:cxnSp>
        <p:nvCxnSpPr>
          <p:cNvPr id="6" name="Connettore 1 4">
            <a:extLst>
              <a:ext uri="{FF2B5EF4-FFF2-40B4-BE49-F238E27FC236}">
                <a16:creationId xmlns:a16="http://schemas.microsoft.com/office/drawing/2014/main" id="{FA1C88F5-D59D-1E28-CF1A-8FCFF17D56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298165" y="3950701"/>
            <a:ext cx="6926305" cy="0"/>
          </a:xfrm>
          <a:prstGeom prst="line">
            <a:avLst/>
          </a:prstGeom>
          <a:ln w="28575">
            <a:solidFill>
              <a:srgbClr val="8ECB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04D9D243-4DA4-053B-43E0-FCA5EA8F6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4299766" y="1689198"/>
            <a:ext cx="6891148" cy="19273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EE653191-4ECF-6C49-331D-FA6CBBBD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546383AC-01C4-54D2-2EA8-571092EB5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C8D2A86-EA46-F35D-45C1-B6B5D7D77B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291194" y="4670268"/>
            <a:ext cx="6936439" cy="9660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3886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91A6145-45B4-ECF0-BC1D-E2CBAF4622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99766" y="4288781"/>
            <a:ext cx="6907926" cy="2862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Person’s Name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E92914-ECE0-02D6-8194-D204F84E9D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2CE0B1-F695-4AC6-3DA3-9DA6E8FA3B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0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6E1A14B-5ADC-FF1B-FAB9-7F4C6A18B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63" y="2683840"/>
            <a:ext cx="2683630" cy="2332694"/>
          </a:xfrm>
          <a:prstGeom prst="rect">
            <a:avLst/>
          </a:prstGeom>
        </p:spPr>
      </p:pic>
      <p:sp>
        <p:nvSpPr>
          <p:cNvPr id="13" name="Rettangolo 5">
            <a:extLst>
              <a:ext uri="{FF2B5EF4-FFF2-40B4-BE49-F238E27FC236}">
                <a16:creationId xmlns:a16="http://schemas.microsoft.com/office/drawing/2014/main" id="{0A3862C4-00EA-353D-F302-EE90E9914A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33233"/>
              </a:solidFill>
            </a:endParaRPr>
          </a:p>
        </p:txBody>
      </p:sp>
      <p:cxnSp>
        <p:nvCxnSpPr>
          <p:cNvPr id="16" name="Connettore 1 4">
            <a:extLst>
              <a:ext uri="{FF2B5EF4-FFF2-40B4-BE49-F238E27FC236}">
                <a16:creationId xmlns:a16="http://schemas.microsoft.com/office/drawing/2014/main" id="{38287148-2DAA-9DAC-91F0-B2BE281ECE6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298165" y="3950701"/>
            <a:ext cx="6926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D98B760A-C311-E9B2-A41B-BAADE65AD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99766" y="4288781"/>
            <a:ext cx="6907926" cy="2862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Person’s Name</a:t>
            </a:r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7D51EA73-70C4-93C0-3BDB-791EFA978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58034C0-6B6C-D9F3-949C-A2C9D5475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4297179" y="4658193"/>
            <a:ext cx="6930453" cy="109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38862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C73FDA61-2E61-04A6-6B06-B11FE44AB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4299766" y="1689198"/>
            <a:ext cx="6891148" cy="19273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400" b="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08DC-04FA-E1DD-7F1B-8C194B19F0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60414-3DC4-64A6-E1B0-CF25D8BBA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40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3241C1C6-9382-DFB6-50ED-C8138C2AA4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7570662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570663" y="4265229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712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43DEE711-9133-A207-9D3A-0C5D55FD3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5998" y="2332417"/>
            <a:ext cx="8300003" cy="16146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EA73861-8959-BC29-238E-BE1624CE0D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53FC2712-1B18-4A56-3F30-72FE93A5B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9821D874-2A86-597C-BC68-E51449965648}"/>
              </a:ext>
            </a:extLst>
          </p:cNvPr>
          <p:cNvCxnSpPr>
            <a:cxnSpLocks/>
          </p:cNvCxnSpPr>
          <p:nvPr userDrawn="1"/>
        </p:nvCxnSpPr>
        <p:spPr>
          <a:xfrm>
            <a:off x="3614057" y="3958817"/>
            <a:ext cx="4963886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915C987-D882-5B70-DA88-FFBC6C284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8722" y="4369606"/>
            <a:ext cx="4954557" cy="10396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404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- Custom image -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/>
          </p:cNvCxnSpPr>
          <p:nvPr userDrawn="1"/>
        </p:nvCxnSpPr>
        <p:spPr>
          <a:xfrm>
            <a:off x="1026738" y="3536777"/>
            <a:ext cx="330521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7" y="1493800"/>
            <a:ext cx="10149154" cy="87150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3F6C51-2DA1-F063-A957-D06B18D1BD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7" y="3714301"/>
            <a:ext cx="10149154" cy="307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80CC83D-ED25-C71C-AB29-79F8CDB64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7" y="4253271"/>
            <a:ext cx="10149155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B7229B8D-7348-9B77-A7F2-49573E415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37110"/>
            <a:ext cx="12192000" cy="152089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125B140-0C47-03CC-786E-2DFAC85AEC6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12" name="Rettangolo 5">
            <a:extLst>
              <a:ext uri="{FF2B5EF4-FFF2-40B4-BE49-F238E27FC236}">
                <a16:creationId xmlns:a16="http://schemas.microsoft.com/office/drawing/2014/main" id="{A3591069-EB63-97AB-8638-B4DEFFD61FB4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0258F6-B5DD-B72A-0921-9C4E38F82E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0" y="2579914"/>
            <a:ext cx="10180735" cy="753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079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1667A9DF-5FC7-674B-A03D-E249B61667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3441F355-01DE-E946-DCEF-9598293EC6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88E7DC95-91D1-F847-63F8-5CB472D754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945998" y="2332417"/>
            <a:ext cx="8300003" cy="16146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Thank you!</a:t>
            </a:r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28B87BA7-7013-6540-ADD7-2372EA2A78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14057" y="3958817"/>
            <a:ext cx="49638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DD6B2F5-DE10-7B5A-3C35-13269C6609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18722" y="4369606"/>
            <a:ext cx="4954557" cy="10396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5944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- IAEA image - blu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3241C1C6-9382-DFB6-50ED-C8138C2AA4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7570662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0663" y="4376029"/>
            <a:ext cx="3960042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325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- IAEA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F58AD192-0BD2-2E35-CB7F-E16EEF8DA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sp>
        <p:nvSpPr>
          <p:cNvPr id="15" name="Title 29">
            <a:extLst>
              <a:ext uri="{FF2B5EF4-FFF2-40B4-BE49-F238E27FC236}">
                <a16:creationId xmlns:a16="http://schemas.microsoft.com/office/drawing/2014/main" id="{75EFFD95-E08A-2F72-914C-E4FB811DA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568940" y="4376029"/>
            <a:ext cx="3960042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083F086-3CF2-5376-74E0-53A2CA433B9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C50C9B14-6BE5-B646-7D07-E704CF0E93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3" name="Connettore 1 4">
            <a:extLst>
              <a:ext uri="{FF2B5EF4-FFF2-40B4-BE49-F238E27FC236}">
                <a16:creationId xmlns:a16="http://schemas.microsoft.com/office/drawing/2014/main" id="{D80CA7E8-51C9-F766-22CD-F36CAF399ADA}"/>
              </a:ext>
            </a:extLst>
          </p:cNvPr>
          <p:cNvCxnSpPr/>
          <p:nvPr userDrawn="1"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C1BC7D0E-92F1-FC43-5B4A-7376C063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66991" y="5082871"/>
            <a:ext cx="3986254" cy="1063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</p:spTree>
    <p:extLst>
      <p:ext uri="{BB962C8B-B14F-4D97-AF65-F5344CB8AC3E}">
        <p14:creationId xmlns:p14="http://schemas.microsoft.com/office/powerpoint/2010/main" val="356350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0A068-E9CA-B9A9-C8A2-E0B011E67C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79E39-6A17-3C92-0D4A-D24A8E725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6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9ECC-0F31-8259-B480-3653001661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0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Background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5">
            <a:extLst>
              <a:ext uri="{FF2B5EF4-FFF2-40B4-BE49-F238E27FC236}">
                <a16:creationId xmlns:a16="http://schemas.microsoft.com/office/drawing/2014/main" id="{48EBAAD1-D3A4-D2D0-2839-7E62D8B94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5" name="Title 29">
            <a:extLst>
              <a:ext uri="{FF2B5EF4-FFF2-40B4-BE49-F238E27FC236}">
                <a16:creationId xmlns:a16="http://schemas.microsoft.com/office/drawing/2014/main" id="{0CB57C80-E4BC-566D-4015-AD92324DE5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F73B998-1BE5-3BBA-5D75-C3B9E8FE7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3CDA78B-FD63-94AE-2DEA-16B1A29CB8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33DA04-2841-7115-F5B2-97236EFC3C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29D648-EDD6-004C-654A-EBA7B431CA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4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077FD-47CE-B3CD-5493-9FAF128D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69" y="64365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10000"/>
                    <a:lumOff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D8F36684-AE81-4B75-9F58-785809A80C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7" r:id="rId2"/>
    <p:sldLayoutId id="2147483716" r:id="rId3"/>
    <p:sldLayoutId id="2147483719" r:id="rId4"/>
    <p:sldLayoutId id="2147483686" r:id="rId5"/>
    <p:sldLayoutId id="2147483687" r:id="rId6"/>
    <p:sldLayoutId id="2147483713" r:id="rId7"/>
    <p:sldLayoutId id="2147483701" r:id="rId8"/>
    <p:sldLayoutId id="2147483700" r:id="rId9"/>
    <p:sldLayoutId id="2147483649" r:id="rId10"/>
    <p:sldLayoutId id="2147483697" r:id="rId11"/>
    <p:sldLayoutId id="2147483677" r:id="rId12"/>
    <p:sldLayoutId id="2147483689" r:id="rId13"/>
    <p:sldLayoutId id="2147483678" r:id="rId14"/>
    <p:sldLayoutId id="2147483698" r:id="rId15"/>
    <p:sldLayoutId id="2147483679" r:id="rId16"/>
    <p:sldLayoutId id="2147483720" r:id="rId17"/>
    <p:sldLayoutId id="2147483721" r:id="rId18"/>
    <p:sldLayoutId id="2147483706" r:id="rId19"/>
    <p:sldLayoutId id="2147483673" r:id="rId20"/>
    <p:sldLayoutId id="2147483680" r:id="rId21"/>
    <p:sldLayoutId id="2147483674" r:id="rId22"/>
    <p:sldLayoutId id="2147483681" r:id="rId23"/>
    <p:sldLayoutId id="2147483707" r:id="rId24"/>
    <p:sldLayoutId id="2147483722" r:id="rId25"/>
    <p:sldLayoutId id="2147483723" r:id="rId26"/>
    <p:sldLayoutId id="2147483708" r:id="rId27"/>
    <p:sldLayoutId id="2147483724" r:id="rId28"/>
    <p:sldLayoutId id="2147483709" r:id="rId29"/>
    <p:sldLayoutId id="2147483710" r:id="rId30"/>
    <p:sldLayoutId id="2147483712" r:id="rId31"/>
    <p:sldLayoutId id="2147483714" r:id="rId32"/>
    <p:sldLayoutId id="2147483715" r:id="rId33"/>
    <p:sldLayoutId id="2147483660" r:id="rId34"/>
    <p:sldLayoutId id="2147483695" r:id="rId35"/>
    <p:sldLayoutId id="2147483703" r:id="rId36"/>
    <p:sldLayoutId id="2147483702" r:id="rId37"/>
    <p:sldLayoutId id="2147483718" r:id="rId38"/>
    <p:sldLayoutId id="2147483704" r:id="rId39"/>
    <p:sldLayoutId id="2147483705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F804-8AA5-3D38-D69B-5EF8E247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71D9-E064-1542-AEE0-BE5057AAA7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Istambul</a:t>
            </a:r>
            <a:r>
              <a:rPr lang="en-US" dirty="0"/>
              <a:t>, </a:t>
            </a:r>
            <a:r>
              <a:rPr lang="en-GB" dirty="0"/>
              <a:t>Türkiye</a:t>
            </a:r>
          </a:p>
          <a:p>
            <a:r>
              <a:rPr lang="en-GB" dirty="0"/>
              <a:t>1- 5 </a:t>
            </a:r>
            <a:r>
              <a:rPr lang="en-GB" dirty="0" err="1"/>
              <a:t>Setptember</a:t>
            </a:r>
            <a:r>
              <a:rPr lang="en-GB" dirty="0"/>
              <a:t> 2025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AB13-2BEF-B506-26A6-9AABC08B1D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Meeting to Review the Improvement of Environmental Monitoring and Assessment Programmes for Radiation Protection in Europe and Central Asia</a:t>
            </a:r>
            <a:br>
              <a:rPr lang="en-GB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3228-8660-D4BC-8B48-DEAA5D602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Your Country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1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Infrastructure Improvements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5376" y="1432164"/>
            <a:ext cx="10548395" cy="425233"/>
          </a:xfrm>
        </p:spPr>
        <p:txBody>
          <a:bodyPr/>
          <a:lstStyle/>
          <a:p>
            <a:r>
              <a:rPr lang="en-US" sz="2400" dirty="0"/>
              <a:t>Would your country need further assistance to address these regulatory gaps? </a:t>
            </a:r>
            <a:endParaRPr lang="en-GB" sz="1800" dirty="0"/>
          </a:p>
          <a:p>
            <a:r>
              <a:rPr lang="en-GB" sz="1800" dirty="0"/>
              <a:t> </a:t>
            </a:r>
          </a:p>
          <a:p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9717" y="2692923"/>
            <a:ext cx="9688540" cy="389708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dirty="0"/>
              <a:t>	Have you identified the type of assistance your country might need, and how this could be delivered through the TC project?</a:t>
            </a:r>
            <a:endParaRPr lang="en-US" sz="4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81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6FD2D-A21F-E804-35DB-B0091A1626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C47383-6903-DF9F-32A8-526DECC2C7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Analytical Capabilities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080" y="1265187"/>
            <a:ext cx="10548395" cy="425233"/>
          </a:xfrm>
        </p:spPr>
        <p:txBody>
          <a:bodyPr/>
          <a:lstStyle/>
          <a:p>
            <a:r>
              <a:rPr lang="en-GB" dirty="0"/>
              <a:t>Please indicate whether, and describe how, your country has improved its capability and infrastructure over the past five years to conduct the following analyses of environmental samples: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9543" y="2262383"/>
            <a:ext cx="10548395" cy="3897086"/>
          </a:xfrm>
        </p:spPr>
        <p:txBody>
          <a:bodyPr/>
          <a:lstStyle/>
          <a:p>
            <a:endParaRPr lang="en-US" dirty="0"/>
          </a:p>
          <a:p>
            <a:r>
              <a:rPr lang="en-GB" dirty="0"/>
              <a:t>Gross Alpha / Beta</a:t>
            </a:r>
          </a:p>
          <a:p>
            <a:r>
              <a:rPr lang="en-GB" dirty="0"/>
              <a:t>Liquid scintillation </a:t>
            </a:r>
          </a:p>
          <a:p>
            <a:r>
              <a:rPr lang="en-GB" dirty="0"/>
              <a:t>High-resolution gamma spectrometry</a:t>
            </a:r>
          </a:p>
          <a:p>
            <a:r>
              <a:rPr lang="en-GB" dirty="0"/>
              <a:t>Alpha spectrometry</a:t>
            </a:r>
          </a:p>
          <a:p>
            <a:r>
              <a:rPr lang="en-GB" dirty="0"/>
              <a:t>Other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30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Monitoring </a:t>
            </a:r>
            <a:r>
              <a:rPr lang="en-US" dirty="0" err="1"/>
              <a:t>Programmes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6177" y="1091290"/>
            <a:ext cx="10548395" cy="425233"/>
          </a:xfrm>
        </p:spPr>
        <p:txBody>
          <a:bodyPr/>
          <a:lstStyle/>
          <a:p>
            <a:r>
              <a:rPr lang="en-GB" sz="2000" dirty="0"/>
              <a:t>Please indicate whether, and describe how, your country has improved its capability and infrastructure over the past five years to</a:t>
            </a:r>
            <a:r>
              <a:rPr lang="en-US" sz="2000" dirty="0"/>
              <a:t> monitor in the environment one or more  of these parameters: </a:t>
            </a:r>
            <a:endParaRPr lang="en-GB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987" y="2110872"/>
            <a:ext cx="3581938" cy="3897086"/>
          </a:xfrm>
        </p:spPr>
        <p:txBody>
          <a:bodyPr/>
          <a:lstStyle/>
          <a:p>
            <a:r>
              <a:rPr lang="en-GB" dirty="0"/>
              <a:t>Gamma Dose Rate</a:t>
            </a:r>
          </a:p>
          <a:p>
            <a:r>
              <a:rPr lang="en-GB" dirty="0"/>
              <a:t>Airborne Particulates </a:t>
            </a:r>
          </a:p>
          <a:p>
            <a:r>
              <a:rPr lang="en-GB" dirty="0"/>
              <a:t>Dry Deposition </a:t>
            </a:r>
          </a:p>
          <a:p>
            <a:r>
              <a:rPr lang="en-GB" dirty="0"/>
              <a:t>Wet Deposition </a:t>
            </a:r>
          </a:p>
          <a:p>
            <a:r>
              <a:rPr lang="en-GB" dirty="0"/>
              <a:t>Groundwater</a:t>
            </a:r>
          </a:p>
          <a:p>
            <a:r>
              <a:rPr lang="en-GB" dirty="0"/>
              <a:t>Soil</a:t>
            </a:r>
          </a:p>
          <a:p>
            <a:r>
              <a:rPr lang="en-GB" dirty="0"/>
              <a:t>Terrestrial non-human species</a:t>
            </a:r>
          </a:p>
          <a:p>
            <a:r>
              <a:rPr lang="en-GB" dirty="0"/>
              <a:t>Surface fresh water</a:t>
            </a:r>
          </a:p>
          <a:p>
            <a:r>
              <a:rPr lang="en-GB" dirty="0"/>
              <a:t>Fresh water Sediments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51C63E4-BE6B-8A75-9F15-5D6BA8C8A7A6}"/>
              </a:ext>
            </a:extLst>
          </p:cNvPr>
          <p:cNvSpPr txBox="1">
            <a:spLocks/>
          </p:cNvSpPr>
          <p:nvPr/>
        </p:nvSpPr>
        <p:spPr>
          <a:xfrm>
            <a:off x="5396411" y="2110872"/>
            <a:ext cx="3581938" cy="38970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r>
              <a:rPr lang="en-GB" dirty="0"/>
              <a:t>Freshwater non-human species </a:t>
            </a:r>
          </a:p>
          <a:p>
            <a:r>
              <a:rPr lang="en-GB" dirty="0"/>
              <a:t>Seawater </a:t>
            </a:r>
          </a:p>
          <a:p>
            <a:r>
              <a:rPr lang="en-GB" dirty="0"/>
              <a:t>Marine Sediments </a:t>
            </a:r>
          </a:p>
          <a:p>
            <a:r>
              <a:rPr lang="en-GB" dirty="0"/>
              <a:t>Marine non-human species </a:t>
            </a:r>
          </a:p>
          <a:p>
            <a:r>
              <a:rPr lang="en-GB" dirty="0"/>
              <a:t>Drinking water </a:t>
            </a:r>
          </a:p>
          <a:p>
            <a:r>
              <a:rPr lang="en-GB" dirty="0"/>
              <a:t>Milk </a:t>
            </a:r>
          </a:p>
          <a:p>
            <a:r>
              <a:rPr lang="en-GB" dirty="0"/>
              <a:t>Other foodstuffs </a:t>
            </a:r>
          </a:p>
          <a:p>
            <a:r>
              <a:rPr lang="en-GB" dirty="0"/>
              <a:t>Mixed Diet</a:t>
            </a:r>
          </a:p>
          <a:p>
            <a:r>
              <a:rPr lang="en-US" dirty="0"/>
              <a:t>Radon </a:t>
            </a:r>
          </a:p>
        </p:txBody>
      </p:sp>
    </p:spTree>
    <p:extLst>
      <p:ext uri="{BB962C8B-B14F-4D97-AF65-F5344CB8AC3E}">
        <p14:creationId xmlns:p14="http://schemas.microsoft.com/office/powerpoint/2010/main" val="11852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Monitoring </a:t>
            </a:r>
            <a:r>
              <a:rPr lang="en-US" dirty="0" err="1"/>
              <a:t>Programmes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987" y="1137966"/>
            <a:ext cx="10548395" cy="425233"/>
          </a:xfrm>
        </p:spPr>
        <p:txBody>
          <a:bodyPr/>
          <a:lstStyle/>
          <a:p>
            <a:r>
              <a:rPr lang="en-US" sz="2400" dirty="0"/>
              <a:t>Please indicate if your country would need further assistance to develop/improve capabilities to monitor one or more of these parameters: </a:t>
            </a: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988" y="2013951"/>
            <a:ext cx="3581938" cy="3897086"/>
          </a:xfrm>
        </p:spPr>
        <p:txBody>
          <a:bodyPr/>
          <a:lstStyle/>
          <a:p>
            <a:r>
              <a:rPr lang="en-GB" dirty="0"/>
              <a:t>Gamma Dose Rate</a:t>
            </a:r>
          </a:p>
          <a:p>
            <a:r>
              <a:rPr lang="en-GB" dirty="0"/>
              <a:t>Airborne Particulates </a:t>
            </a:r>
          </a:p>
          <a:p>
            <a:r>
              <a:rPr lang="en-GB" dirty="0"/>
              <a:t>Dry Deposition </a:t>
            </a:r>
          </a:p>
          <a:p>
            <a:r>
              <a:rPr lang="en-GB" dirty="0"/>
              <a:t>Wet Deposition </a:t>
            </a:r>
          </a:p>
          <a:p>
            <a:r>
              <a:rPr lang="en-GB" dirty="0"/>
              <a:t>Groundwater</a:t>
            </a:r>
          </a:p>
          <a:p>
            <a:r>
              <a:rPr lang="en-GB" dirty="0"/>
              <a:t>Soil</a:t>
            </a:r>
          </a:p>
          <a:p>
            <a:r>
              <a:rPr lang="en-GB" dirty="0"/>
              <a:t>Terrestrial non-human species</a:t>
            </a:r>
          </a:p>
          <a:p>
            <a:r>
              <a:rPr lang="en-GB" dirty="0"/>
              <a:t>Surface fresh water</a:t>
            </a:r>
          </a:p>
          <a:p>
            <a:r>
              <a:rPr lang="en-GB" dirty="0"/>
              <a:t>Fresh water Sediments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51C63E4-BE6B-8A75-9F15-5D6BA8C8A7A6}"/>
              </a:ext>
            </a:extLst>
          </p:cNvPr>
          <p:cNvSpPr txBox="1">
            <a:spLocks/>
          </p:cNvSpPr>
          <p:nvPr/>
        </p:nvSpPr>
        <p:spPr>
          <a:xfrm>
            <a:off x="5396411" y="2013951"/>
            <a:ext cx="3581938" cy="38970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r>
              <a:rPr lang="en-GB" dirty="0"/>
              <a:t>Freshwater non-human species </a:t>
            </a:r>
          </a:p>
          <a:p>
            <a:r>
              <a:rPr lang="en-GB" dirty="0"/>
              <a:t>Seawater </a:t>
            </a:r>
          </a:p>
          <a:p>
            <a:r>
              <a:rPr lang="en-GB" dirty="0"/>
              <a:t>Marine Sediments </a:t>
            </a:r>
          </a:p>
          <a:p>
            <a:r>
              <a:rPr lang="en-GB" dirty="0"/>
              <a:t>Marine non-human species </a:t>
            </a:r>
          </a:p>
          <a:p>
            <a:r>
              <a:rPr lang="en-GB" dirty="0"/>
              <a:t>Drinking water </a:t>
            </a:r>
          </a:p>
          <a:p>
            <a:r>
              <a:rPr lang="en-GB" dirty="0"/>
              <a:t>Milk </a:t>
            </a:r>
          </a:p>
          <a:p>
            <a:r>
              <a:rPr lang="en-GB" dirty="0"/>
              <a:t>Other foodstuffs </a:t>
            </a:r>
          </a:p>
          <a:p>
            <a:r>
              <a:rPr lang="en-GB" dirty="0"/>
              <a:t>Mixed Diet</a:t>
            </a:r>
          </a:p>
          <a:p>
            <a:r>
              <a:rPr lang="en-US" dirty="0"/>
              <a:t>Radon </a:t>
            </a:r>
          </a:p>
        </p:txBody>
      </p:sp>
    </p:spTree>
    <p:extLst>
      <p:ext uri="{BB962C8B-B14F-4D97-AF65-F5344CB8AC3E}">
        <p14:creationId xmlns:p14="http://schemas.microsoft.com/office/powerpoint/2010/main" val="39115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Improvements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987" y="1265187"/>
            <a:ext cx="10548395" cy="425233"/>
          </a:xfrm>
        </p:spPr>
        <p:txBody>
          <a:bodyPr/>
          <a:lstStyle/>
          <a:p>
            <a:r>
              <a:rPr lang="en-US" sz="2400" dirty="0"/>
              <a:t>For those parameters / analytical capabilities which have improved in the past 5 years, indicate if these improvements involved </a:t>
            </a:r>
            <a:r>
              <a:rPr lang="en-GB" sz="1800" dirty="0"/>
              <a:t>acquisition of equipment, training/ capacity building and when applicable, the sources of funding.  </a:t>
            </a:r>
          </a:p>
          <a:p>
            <a:r>
              <a:rPr lang="en-GB" sz="1800" dirty="0"/>
              <a:t> </a:t>
            </a:r>
          </a:p>
          <a:p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987" y="2840887"/>
            <a:ext cx="9688540" cy="3897086"/>
          </a:xfrm>
        </p:spPr>
        <p:txBody>
          <a:bodyPr/>
          <a:lstStyle/>
          <a:p>
            <a:r>
              <a:rPr lang="en-GB" dirty="0"/>
              <a:t>Describe events attended and their impact in the capability building, describe the equipment acquired, etc.  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4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Environmental Monitoring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9544" y="1686606"/>
            <a:ext cx="10548395" cy="425233"/>
          </a:xfrm>
        </p:spPr>
        <p:txBody>
          <a:bodyPr/>
          <a:lstStyle/>
          <a:p>
            <a:r>
              <a:rPr lang="en-US" sz="2400" dirty="0"/>
              <a:t>Would your country need further assistance to keep improving the national analytical capability or the environmental monitoring </a:t>
            </a:r>
            <a:r>
              <a:rPr lang="en-US" sz="2400" dirty="0" err="1"/>
              <a:t>programmes</a:t>
            </a:r>
            <a:r>
              <a:rPr lang="en-US" sz="2400" dirty="0"/>
              <a:t>? </a:t>
            </a:r>
            <a:endParaRPr lang="en-GB" sz="1800" dirty="0"/>
          </a:p>
          <a:p>
            <a:r>
              <a:rPr lang="en-GB" sz="1800" dirty="0"/>
              <a:t> </a:t>
            </a:r>
          </a:p>
          <a:p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3814" y="2960914"/>
            <a:ext cx="9688540" cy="389708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dirty="0"/>
              <a:t>	Have you identified the type of assistance your country might need, and how this could be delivered through the TC project?</a:t>
            </a:r>
            <a:endParaRPr lang="en-US" sz="4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5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Infrastructure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2A478F-E12A-5513-3D84-3666A3DD8C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5376" y="1122064"/>
            <a:ext cx="10548395" cy="425233"/>
          </a:xfrm>
        </p:spPr>
        <p:txBody>
          <a:bodyPr/>
          <a:lstStyle/>
          <a:p>
            <a:r>
              <a:rPr lang="en-US" sz="2400" dirty="0"/>
              <a:t>Among the common regulatory gaps identified across the region, please select and describe the most relevant to your country:  </a:t>
            </a:r>
            <a:endParaRPr lang="en-GB" sz="1800" dirty="0"/>
          </a:p>
          <a:p>
            <a:r>
              <a:rPr lang="en-GB" sz="1800" dirty="0"/>
              <a:t> </a:t>
            </a:r>
          </a:p>
          <a:p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5376" y="1857375"/>
            <a:ext cx="9688540" cy="473263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Training and Human Resources 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14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Lack of training for regulatory staff and experts in monitoring.</a:t>
            </a: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capacity building in monitoring programme design, dose assessment, and emergency preparedness.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Shortage of trained personnel, particularly in small regulatory bodies.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Establishment or Strengthening of National Monitoring Programmes: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Absence or inadequacy of a National Environmental Monitoring Programmes.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a more comprehensive and harmonized monitoring strategy.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optimize resources by avoiding overlapping responsibilities among multiple institutions.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Guidance and Frameworks for Monitoring Programmes: 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specific guidance for designing and reviewing monitoring programmes.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Missing regulations or clarity on monitoring </a:t>
            </a:r>
            <a:r>
              <a:rPr lang="en-GB" sz="14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for different exposure situations e.g. </a:t>
            </a: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authorized practices, existing exposures, or decommissioning activities.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application of the graded approach in monitoring requirements.</a:t>
            </a:r>
            <a:endParaRPr lang="en-GB" sz="18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31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Infrastructure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987" y="1265187"/>
            <a:ext cx="9688540" cy="389708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Laboratory Authorization, Accreditation, and Oversight: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Gaps in requirements for laboratory authorization, ISO 17025 accreditation, and inter-laboratory comparison exercises.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establish clear quality control programs for monitoring results.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Concerns over sustainability of laboratory techniques for low-use but critical analyses (e.g., alpha spectrometry).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Monitoring of Specific Environmental Components: 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food and drinking water monitoring regulations.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Inadequate framework for monitoring discharges from authorized practices.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Sparse or inconsistent monitoring of radon, biota, and NORM practices.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Data Management and Exchange: 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a centralized national database for monitoring results.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data exchange mechanisms between regulatory bodies, laboratories, and international partners.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Absence of frameworks for data quality management and cybersecurity.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77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3CB1B5-2F0E-CC55-32C6-15EBD1FA2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Infrastructure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EB3CB-6C85-564B-6B81-42C1AD0A6C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987" y="1265187"/>
            <a:ext cx="9688540" cy="389708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Emergency Monitoring and Decision Support: 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emergency response monitoring strategies.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Insufficient support for decision-making in emergencies due to poor integration of monitoring data.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expand and automate gamma dose rate monitoring networks.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tabLst>
                <a:tab pos="4572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Regulatory and Legal Framework Strengthening: 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updated and harmonized regulations aligning with IAEA and EU standards.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Undefined responsibilities in dose assessment, remediation, and long-term monitoring.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Gaps in regulatory provisions for decommissioning and waste disposal monitoring.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/>
              <a:t>.  </a:t>
            </a:r>
          </a:p>
          <a:p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CEE689-90FF-8ECE-9DB6-5B78660A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928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 PPT Widescreen Template 16.9-January2025" id="{EEC2D7CA-EEB5-9B42-8240-C4E933ACD01B}" vid="{003184CF-F570-F242-B147-B1DF67493558}"/>
    </a:ext>
  </a:extLst>
</a:theme>
</file>

<file path=ppt/theme/theme2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e36040-4b20-41ad-9fb1-b2eac4ec2c69">
      <Terms xmlns="http://schemas.microsoft.com/office/infopath/2007/PartnerControls"/>
    </lcf76f155ced4ddcb4097134ff3c332f>
    <_tzSourceUrl xmlns="06202fd0-9b13-4216-9262-c16baa40baf6" xsi:nil="true"/>
    <TaxCatchAll xmlns="06202fd0-9b13-4216-9262-c16baa40ba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BA3734B177A4E814343E074010310" ma:contentTypeVersion="16" ma:contentTypeDescription="Create a new document." ma:contentTypeScope="" ma:versionID="2388b9e930c0d066ad93c64822cdbe8e">
  <xsd:schema xmlns:xsd="http://www.w3.org/2001/XMLSchema" xmlns:xs="http://www.w3.org/2001/XMLSchema" xmlns:p="http://schemas.microsoft.com/office/2006/metadata/properties" xmlns:ns2="06202fd0-9b13-4216-9262-c16baa40baf6" xmlns:ns3="60e36040-4b20-41ad-9fb1-b2eac4ec2c69" targetNamespace="http://schemas.microsoft.com/office/2006/metadata/properties" ma:root="true" ma:fieldsID="823b9c3e8c47b75b8b945049d1e7a47a" ns2:_="" ns3:_="">
    <xsd:import namespace="06202fd0-9b13-4216-9262-c16baa40baf6"/>
    <xsd:import namespace="60e36040-4b20-41ad-9fb1-b2eac4ec2c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2:_tz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02fd0-9b13-4216-9262-c16baa40ba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8eea7e-7083-4a5a-b3db-aa6bd0a12b79}" ma:internalName="TaxCatchAll" ma:showField="CatchAllData" ma:web="06202fd0-9b13-4216-9262-c16baa40b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tzSourceUrl" ma:index="23" nillable="true" ma:displayName="Tzunami Source URL" ma:description="The source URL of the item" ma:format="" ma:hidden="true" ma:internalName="_tzSourceUrl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36040-4b20-41ad-9fb1-b2eac4ec2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162CD-12D7-459D-AB1A-4F8BA7A14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208786-5C86-49D7-8DC1-3E521A0B2908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06202fd0-9b13-4216-9262-c16baa40baf6"/>
    <ds:schemaRef ds:uri="http://schemas.microsoft.com/office/2006/documentManagement/types"/>
    <ds:schemaRef ds:uri="http://schemas.openxmlformats.org/package/2006/metadata/core-properties"/>
    <ds:schemaRef ds:uri="60e36040-4b20-41ad-9fb1-b2eac4ec2c6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B12B46-B771-4D5F-B242-37000A95F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02fd0-9b13-4216-9262-c16baa40baf6"/>
    <ds:schemaRef ds:uri="60e36040-4b20-41ad-9fb1-b2eac4ec2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IAEA PPT Widescreen Template 16.9</Template>
  <TotalTime>307</TotalTime>
  <Words>763</Words>
  <Application>Microsoft Office PowerPoint</Application>
  <PresentationFormat>Widescreen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</vt:lpstr>
      <vt:lpstr>Courier New</vt:lpstr>
      <vt:lpstr>Calibri Light</vt:lpstr>
      <vt:lpstr>Arial</vt:lpstr>
      <vt:lpstr>Roboto Light</vt:lpstr>
      <vt:lpstr>Roboto Bold</vt:lpstr>
      <vt:lpstr>Tema di Office</vt:lpstr>
      <vt:lpstr>Meeting to Review the Improvement of Environmental Monitoring and Assessment Programmes for Radiation Protection in Europe and Central Asia  </vt:lpstr>
      <vt:lpstr>National Analytical Capabilities </vt:lpstr>
      <vt:lpstr>Environmental Monitoring Programmes </vt:lpstr>
      <vt:lpstr>Environmental Monitoring Programmes </vt:lpstr>
      <vt:lpstr>Resources for Improvements </vt:lpstr>
      <vt:lpstr>Further Improvements in Environmental Monitoring </vt:lpstr>
      <vt:lpstr>Regulatory Infrastructure </vt:lpstr>
      <vt:lpstr>Regulatory Infrastructure </vt:lpstr>
      <vt:lpstr>Regulatory Infrastructure </vt:lpstr>
      <vt:lpstr>Regulatory Infrastructure Improvements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CALABRIA, Jaqueline</dc:creator>
  <cp:keywords>Power Point Presentation Template IAEA OPIC Visual Identity IAEA Blue</cp:keywords>
  <dc:description>This template is designed to uphold our commitment to clarity and professionalism. It features a clean layout and incorporates the official IAEA blue, ensuring consistency and impact in your presentations. Use this template to convey your messages effectively and showcase information with precision.</dc:description>
  <cp:lastModifiedBy>JIMENEZ VELASCO, Carmina Elizabeth</cp:lastModifiedBy>
  <cp:revision>3</cp:revision>
  <dcterms:created xsi:type="dcterms:W3CDTF">2025-04-14T15:49:07Z</dcterms:created>
  <dcterms:modified xsi:type="dcterms:W3CDTF">2025-04-25T09:09:51Z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0x010100789BA3734B177A4E814343E074010310</vt:lpwstr>
  </property>
  <property fmtid="{D5CDD505-2E9C-101B-9397-08002B2CF9AE}" pid="3" name="MediaServiceImageTags">
    <vt:lpwstr/>
  </property>
</Properties>
</file>